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9/10/2021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59992" y="692696"/>
            <a:ext cx="6291072" cy="432048"/>
          </a:xfrm>
          <a:prstGeom prst="rect">
            <a:avLst/>
          </a:prstGeom>
          <a:solidFill>
            <a:srgbClr val="CBDCB4"/>
          </a:solidFill>
        </p:spPr>
        <p:txBody>
          <a:bodyPr lIns="0" tIns="0" rIns="0" bIns="0">
            <a:no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Всероссийский конкурс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«Юннат»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93848" y="2926080"/>
            <a:ext cx="3977640" cy="718944"/>
          </a:xfrm>
          <a:prstGeom prst="rect">
            <a:avLst/>
          </a:prstGeom>
          <a:solidFill>
            <a:srgbClr val="A3BD78"/>
          </a:solidFill>
        </p:spPr>
        <p:txBody>
          <a:bodyPr wrap="none" lIns="0" tIns="0" rIns="0" bIns="0">
            <a:noAutofit/>
          </a:bodyPr>
          <a:lstStyle/>
          <a:p>
            <a:pPr indent="0" algn="ctr">
              <a:spcBef>
                <a:spcPts val="8610"/>
              </a:spcBef>
              <a:spcAft>
                <a:spcPts val="10710"/>
              </a:spcAft>
            </a:pPr>
            <a:r>
              <a:rPr lang="ru" sz="3500" b="1" dirty="0">
                <a:solidFill>
                  <a:srgbClr val="C00000"/>
                </a:solidFill>
                <a:latin typeface="Calibri"/>
              </a:rPr>
              <a:t>КУН - стогометатель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297680" y="5184648"/>
            <a:ext cx="3392424" cy="957072"/>
          </a:xfrm>
          <a:prstGeom prst="rect">
            <a:avLst/>
          </a:prstGeom>
          <a:solidFill>
            <a:srgbClr val="98C163"/>
          </a:solidFill>
        </p:spPr>
        <p:txBody>
          <a:bodyPr lIns="0" tIns="0" rIns="0" bIns="0">
            <a:noAutofit/>
          </a:bodyPr>
          <a:lstStyle/>
          <a:p>
            <a:pPr indent="0" algn="r">
              <a:lnSpc>
                <a:spcPts val="2016"/>
              </a:lnSpc>
              <a:spcBef>
                <a:spcPts val="10710"/>
              </a:spcBef>
            </a:pPr>
            <a:r>
              <a:rPr lang="ru" sz="1400" b="1" dirty="0">
                <a:solidFill>
                  <a:srgbClr val="002060"/>
                </a:solidFill>
                <a:latin typeface="Calibri"/>
              </a:rPr>
              <a:t>Выполнил: </a:t>
            </a:r>
            <a:r>
              <a:rPr lang="ru" sz="1400" b="1" dirty="0" smtClean="0">
                <a:solidFill>
                  <a:srgbClr val="002060"/>
                </a:solidFill>
                <a:latin typeface="Calibri"/>
              </a:rPr>
              <a:t>Иванов Клим,                       </a:t>
            </a:r>
            <a:r>
              <a:rPr lang="ru" sz="1400" b="1" dirty="0" smtClean="0">
                <a:solidFill>
                  <a:srgbClr val="002060"/>
                </a:solidFill>
                <a:latin typeface="Calibri"/>
              </a:rPr>
              <a:t>ученик </a:t>
            </a:r>
            <a:r>
              <a:rPr lang="ru" sz="1400" b="1" dirty="0" smtClean="0">
                <a:solidFill>
                  <a:srgbClr val="002060"/>
                </a:solidFill>
                <a:latin typeface="Calibri"/>
              </a:rPr>
              <a:t>11 </a:t>
            </a:r>
            <a:r>
              <a:rPr lang="ru" sz="1400" b="1" dirty="0">
                <a:solidFill>
                  <a:srgbClr val="002060"/>
                </a:solidFill>
                <a:latin typeface="Calibri"/>
              </a:rPr>
              <a:t>класса МБОУ «Хоринская СОШ им. Г.Н Чиряева» Руководители: Семенов В.С. учитель ОБЖ , Семенова А.В. учитель математики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424936" cy="6449144"/>
          </a:xfrm>
          <a:prstGeom prst="rect">
            <a:avLst/>
          </a:prstGeom>
          <a:solidFill>
            <a:srgbClr val="98C163"/>
          </a:solidFill>
        </p:spPr>
        <p:txBody>
          <a:bodyPr lIns="0" tIns="0" rIns="0" bIns="0">
            <a:noAutofit/>
          </a:bodyPr>
          <a:lstStyle/>
          <a:p>
            <a:pPr marL="889000" indent="-342900">
              <a:lnSpc>
                <a:spcPts val="3600"/>
              </a:lnSpc>
              <a:spcAft>
                <a:spcPts val="420"/>
              </a:spcAft>
            </a:pPr>
            <a:r>
              <a:rPr lang="ru" sz="2900" b="1" dirty="0">
                <a:solidFill>
                  <a:srgbClr val="C00000"/>
                </a:solidFill>
                <a:latin typeface="Calibri"/>
              </a:rPr>
              <a:t>Цель работы</a:t>
            </a:r>
            <a:r>
              <a:rPr lang="ru" sz="3000" dirty="0">
                <a:solidFill>
                  <a:srgbClr val="C00000"/>
                </a:solidFill>
                <a:latin typeface="Calibri"/>
              </a:rPr>
              <a:t>: </a:t>
            </a:r>
            <a:r>
              <a:rPr lang="ru" sz="3000" dirty="0">
                <a:solidFill>
                  <a:srgbClr val="002060"/>
                </a:solidFill>
                <a:latin typeface="Calibri"/>
              </a:rPr>
              <a:t>Рассмотрение возможности КУНа трактора МТЗ - 82 как стогометатель.</a:t>
            </a:r>
          </a:p>
          <a:p>
            <a:pPr marL="889000" indent="-342900">
              <a:spcAft>
                <a:spcPts val="1470"/>
              </a:spcAft>
            </a:pPr>
            <a:r>
              <a:rPr lang="ru" sz="2900" b="1" dirty="0">
                <a:solidFill>
                  <a:srgbClr val="C00000"/>
                </a:solidFill>
                <a:latin typeface="Calibri"/>
              </a:rPr>
              <a:t>Задачи:</a:t>
            </a:r>
          </a:p>
          <a:p>
            <a:pPr marL="889000" indent="-342900">
              <a:lnSpc>
                <a:spcPts val="3600"/>
              </a:lnSpc>
              <a:spcAft>
                <a:spcPts val="420"/>
              </a:spcAft>
            </a:pPr>
            <a:r>
              <a:rPr lang="ru" sz="3000" dirty="0">
                <a:solidFill>
                  <a:srgbClr val="002060"/>
                </a:solidFill>
                <a:latin typeface="Calibri"/>
              </a:rPr>
              <a:t>•    Изучение устройства, технического обслуживания трактора;</a:t>
            </a:r>
          </a:p>
          <a:p>
            <a:pPr marL="546100" indent="0" algn="just">
              <a:spcAft>
                <a:spcPts val="1470"/>
              </a:spcAft>
            </a:pPr>
            <a:r>
              <a:rPr lang="ru" sz="3000" dirty="0">
                <a:solidFill>
                  <a:srgbClr val="002060"/>
                </a:solidFill>
                <a:latin typeface="Calibri"/>
              </a:rPr>
              <a:t>•    Изучение возможных способов работы КУНа;</a:t>
            </a:r>
          </a:p>
          <a:p>
            <a:pPr marL="889000" indent="-342900">
              <a:lnSpc>
                <a:spcPts val="3600"/>
              </a:lnSpc>
              <a:spcAft>
                <a:spcPts val="420"/>
              </a:spcAft>
            </a:pPr>
            <a:r>
              <a:rPr lang="ru" sz="3000" dirty="0">
                <a:solidFill>
                  <a:srgbClr val="002060"/>
                </a:solidFill>
                <a:latin typeface="Calibri"/>
              </a:rPr>
              <a:t>•    Развитие познавательной активности, самостоятельности и технического мышления.</a:t>
            </a:r>
          </a:p>
          <a:p>
            <a:pPr marL="889000" indent="-342900">
              <a:lnSpc>
                <a:spcPts val="3600"/>
              </a:lnSpc>
            </a:pPr>
            <a:r>
              <a:rPr lang="ru" sz="2900" b="1" dirty="0">
                <a:solidFill>
                  <a:srgbClr val="C00000"/>
                </a:solidFill>
                <a:latin typeface="Calibri"/>
              </a:rPr>
              <a:t>Актуальность: </a:t>
            </a:r>
            <a:r>
              <a:rPr lang="ru" sz="3000" dirty="0">
                <a:solidFill>
                  <a:srgbClr val="002060"/>
                </a:solidFill>
                <a:latin typeface="Calibri"/>
              </a:rPr>
              <a:t>эффективное использование КУНа как стогометатель для погрузки сена на грузовой автомобиль.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5592" y="417576"/>
            <a:ext cx="8065008" cy="5858256"/>
          </a:xfrm>
          <a:prstGeom prst="rect">
            <a:avLst/>
          </a:prstGeom>
          <a:solidFill>
            <a:srgbClr val="98C163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4320"/>
              </a:lnSpc>
              <a:spcAft>
                <a:spcPts val="210"/>
              </a:spcAft>
            </a:pPr>
            <a:r>
              <a:rPr lang="ru" sz="3500" b="1" dirty="0">
                <a:solidFill>
                  <a:srgbClr val="C00000"/>
                </a:solidFill>
                <a:latin typeface="Calibri"/>
              </a:rPr>
              <a:t>Что такое КУН и для чего он применяется на тракторах МТЗ</a:t>
            </a:r>
          </a:p>
          <a:p>
            <a:pPr marL="368300" indent="0" algn="just">
              <a:lnSpc>
                <a:spcPts val="2088"/>
              </a:lnSpc>
              <a:spcAft>
                <a:spcPts val="210"/>
              </a:spcAft>
            </a:pPr>
            <a:r>
              <a:rPr lang="ru" sz="2200" b="1" dirty="0">
                <a:solidFill>
                  <a:srgbClr val="002060"/>
                </a:solidFill>
                <a:latin typeface="Calibri"/>
              </a:rPr>
              <a:t>КУН на МТЗ - это фронтальное навесное оборудование, которое приводится в движение гидросистемой трактора и позволяет выполнять широкий спектр землеройных работ.</a:t>
            </a:r>
          </a:p>
          <a:p>
            <a:pPr marL="368300" indent="0" algn="just">
              <a:lnSpc>
                <a:spcPts val="2088"/>
              </a:lnSpc>
              <a:spcAft>
                <a:spcPts val="210"/>
              </a:spcAft>
            </a:pPr>
            <a:r>
              <a:rPr lang="ru" sz="2200" b="1" dirty="0">
                <a:solidFill>
                  <a:srgbClr val="002060"/>
                </a:solidFill>
                <a:latin typeface="Calibri"/>
              </a:rPr>
              <a:t>Трактор МТЗ 80 с КУНом, а также его более современная модификация МТЗ 82 с КУНом, обладают следующими преимуществами:</a:t>
            </a:r>
          </a:p>
          <a:p>
            <a:pPr marL="368300" indent="-368300" algn="just">
              <a:lnSpc>
                <a:spcPts val="2112"/>
              </a:lnSpc>
              <a:spcAft>
                <a:spcPts val="210"/>
              </a:spcAft>
            </a:pPr>
            <a:r>
              <a:rPr lang="ru" sz="2200" b="1" dirty="0">
                <a:solidFill>
                  <a:srgbClr val="002060"/>
                </a:solidFill>
                <a:latin typeface="Calibri"/>
              </a:rPr>
              <a:t>•    универсальность - машины могут выполнять функцию погрузчика, экскаватора, планировщика или бульдозера, благодаря чему эта компактная техника может использоваться в строительстве, сельском хозяйстве, благоустройстве территорий;</a:t>
            </a:r>
          </a:p>
          <a:p>
            <a:pPr marL="368300" indent="-368300" algn="just">
              <a:spcAft>
                <a:spcPts val="840"/>
              </a:spcAft>
            </a:pPr>
            <a:r>
              <a:rPr lang="ru" sz="2200" b="1" dirty="0">
                <a:solidFill>
                  <a:srgbClr val="002060"/>
                </a:solidFill>
                <a:latin typeface="Calibri"/>
              </a:rPr>
              <a:t>•    высокая производительность;</a:t>
            </a:r>
          </a:p>
          <a:p>
            <a:pPr marL="368300" indent="-368300" algn="just">
              <a:spcAft>
                <a:spcPts val="630"/>
              </a:spcAft>
            </a:pPr>
            <a:r>
              <a:rPr lang="ru" sz="2200" b="1" dirty="0">
                <a:solidFill>
                  <a:srgbClr val="002060"/>
                </a:solidFill>
                <a:latin typeface="Calibri"/>
              </a:rPr>
              <a:t>•    надежность.</a:t>
            </a:r>
          </a:p>
          <a:p>
            <a:pPr marL="368300" indent="0" algn="just">
              <a:lnSpc>
                <a:spcPts val="2088"/>
              </a:lnSpc>
            </a:pPr>
            <a:r>
              <a:rPr lang="ru" sz="2200" b="1" dirty="0">
                <a:solidFill>
                  <a:srgbClr val="002060"/>
                </a:solidFill>
                <a:latin typeface="Calibri"/>
              </a:rPr>
              <a:t>Габариты и показатели производительности КУНа определяются параметрами шасси, которое используется для крепления агрегата непосредственно к самоходной установке.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2832" y="1493520"/>
            <a:ext cx="3803904" cy="351739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432304" y="371856"/>
            <a:ext cx="4306824" cy="451104"/>
          </a:xfrm>
          <a:prstGeom prst="rect">
            <a:avLst/>
          </a:prstGeom>
          <a:solidFill>
            <a:srgbClr val="CBDCB4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3500" b="1">
                <a:solidFill>
                  <a:srgbClr val="C00000"/>
                </a:solidFill>
                <a:latin typeface="Calibri"/>
              </a:rPr>
              <a:t>Практическая часть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42544" y="1222248"/>
            <a:ext cx="4099560" cy="4843272"/>
          </a:xfrm>
          <a:prstGeom prst="rect">
            <a:avLst/>
          </a:prstGeom>
          <a:solidFill>
            <a:srgbClr val="98C163"/>
          </a:solidFill>
        </p:spPr>
        <p:txBody>
          <a:bodyPr lIns="0" tIns="0" rIns="0" bIns="0">
            <a:noAutofit/>
          </a:bodyPr>
          <a:lstStyle/>
          <a:p>
            <a:pPr marL="355600" indent="0" algn="just">
              <a:lnSpc>
                <a:spcPts val="1896"/>
              </a:lnSpc>
            </a:pPr>
            <a:r>
              <a:rPr lang="ru" sz="1600" b="1">
                <a:solidFill>
                  <a:srgbClr val="002060"/>
                </a:solidFill>
                <a:latin typeface="Calibri"/>
              </a:rPr>
              <a:t>Наше изобретение, КУН-стогометатель, предназначено для погрузки сена на грузовой    автомобили    для</a:t>
            </a:r>
          </a:p>
          <a:p>
            <a:pPr marL="355600" indent="0" algn="just">
              <a:lnSpc>
                <a:spcPts val="1896"/>
              </a:lnSpc>
            </a:pPr>
            <a:r>
              <a:rPr lang="ru" sz="1600" b="1">
                <a:solidFill>
                  <a:srgbClr val="002060"/>
                </a:solidFill>
                <a:latin typeface="Calibri"/>
              </a:rPr>
              <a:t>транспортировки копен на небольшие расстояния.</a:t>
            </a:r>
          </a:p>
          <a:p>
            <a:pPr marL="355600" indent="0" algn="just">
              <a:lnSpc>
                <a:spcPts val="1896"/>
              </a:lnSpc>
            </a:pPr>
            <a:r>
              <a:rPr lang="ru" sz="1600" b="1">
                <a:solidFill>
                  <a:srgbClr val="002060"/>
                </a:solidFill>
                <a:latin typeface="Calibri"/>
              </a:rPr>
              <a:t>В процессе работы вам понадобятся сварочный аппарат, турборез, молоток, кувалда и набор разводных ключей. Желателен опыт работы со сварочным аппаратом - от этого может зависеть качество и надежность сварки, влияющие на эксплуатационные характеристики будущего погрузчика.</a:t>
            </a:r>
          </a:p>
          <a:p>
            <a:pPr marL="355600" indent="-355600" algn="just">
              <a:spcAft>
                <a:spcPts val="630"/>
              </a:spcAft>
            </a:pPr>
            <a:r>
              <a:rPr lang="ru" sz="1600" b="1">
                <a:solidFill>
                  <a:srgbClr val="002060"/>
                </a:solidFill>
                <a:latin typeface="Calibri"/>
              </a:rPr>
              <a:t>Конструкционные элементы:</a:t>
            </a:r>
          </a:p>
          <a:p>
            <a:pPr marL="355600" indent="-355600" algn="just">
              <a:spcAft>
                <a:spcPts val="630"/>
              </a:spcAft>
            </a:pPr>
            <a:r>
              <a:rPr lang="ru" sz="1600" b="1">
                <a:solidFill>
                  <a:srgbClr val="002060"/>
                </a:solidFill>
                <a:latin typeface="Calibri"/>
              </a:rPr>
              <a:t>•    металлическая балка с длиной 2 м;</a:t>
            </a:r>
          </a:p>
          <a:p>
            <a:pPr marL="355600" indent="-355600" algn="just">
              <a:lnSpc>
                <a:spcPts val="1920"/>
              </a:lnSpc>
            </a:pPr>
            <a:r>
              <a:rPr lang="ru" sz="1600" b="1">
                <a:solidFill>
                  <a:srgbClr val="002060"/>
                </a:solidFill>
                <a:latin typeface="Calibri"/>
              </a:rPr>
              <a:t>•    9 труб с диаметром 40 мм и с длиной 3 м, диаметр и длина которых соответствует планируемой нагрузке на агрегат;</a:t>
            </a:r>
          </a:p>
          <a:p>
            <a:pPr marL="355600" indent="-355600" algn="just"/>
            <a:r>
              <a:rPr lang="ru" sz="1600" b="1">
                <a:solidFill>
                  <a:srgbClr val="002060"/>
                </a:solidFill>
                <a:latin typeface="Calibri"/>
              </a:rPr>
              <a:t>•    Тяги для подъема КУНа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81016" y="5556504"/>
            <a:ext cx="3837432" cy="411480"/>
          </a:xfrm>
          <a:prstGeom prst="rect">
            <a:avLst/>
          </a:prstGeom>
          <a:solidFill>
            <a:srgbClr val="98C163"/>
          </a:solidFill>
        </p:spPr>
        <p:txBody>
          <a:bodyPr lIns="0" tIns="0" rIns="0" bIns="0">
            <a:noAutofit/>
          </a:bodyPr>
          <a:lstStyle/>
          <a:p>
            <a:pPr indent="254000">
              <a:lnSpc>
                <a:spcPts val="1704"/>
              </a:lnSpc>
            </a:pPr>
            <a:r>
              <a:rPr lang="ru" sz="1400" b="1">
                <a:solidFill>
                  <a:srgbClr val="002060"/>
                </a:solidFill>
                <a:latin typeface="Calibri"/>
              </a:rPr>
              <a:t>1 - балка; 2— грабельная решетка; 3 — опорная стенка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2872" y="3712464"/>
            <a:ext cx="5358384" cy="293217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37032" y="347472"/>
            <a:ext cx="8220456" cy="3261360"/>
          </a:xfrm>
          <a:prstGeom prst="rect">
            <a:avLst/>
          </a:prstGeom>
          <a:solidFill>
            <a:srgbClr val="CBDCB4"/>
          </a:solidFill>
        </p:spPr>
        <p:txBody>
          <a:bodyPr lIns="0" tIns="0" rIns="0" bIns="0">
            <a:noAutofit/>
          </a:bodyPr>
          <a:lstStyle/>
          <a:p>
            <a:pPr marL="368300" indent="0" algn="ctr">
              <a:spcAft>
                <a:spcPts val="2520"/>
              </a:spcAft>
            </a:pPr>
            <a:r>
              <a:rPr lang="ru" sz="3500" b="1">
                <a:solidFill>
                  <a:srgbClr val="C00000"/>
                </a:solidFill>
                <a:latin typeface="Calibri"/>
              </a:rPr>
              <a:t>Устройство</a:t>
            </a:r>
          </a:p>
          <a:p>
            <a:pPr indent="0" algn="just">
              <a:lnSpc>
                <a:spcPts val="1704"/>
              </a:lnSpc>
            </a:pPr>
            <a:r>
              <a:rPr lang="ru" sz="1800" b="1">
                <a:solidFill>
                  <a:srgbClr val="002060"/>
                </a:solidFill>
                <a:latin typeface="Calibri"/>
              </a:rPr>
              <a:t>КУН-стогометатель состоит из круглой крепкой металлической балки, способной выдержать любые нагрузки. К балке привариваются: решетка из девяти металлических вил (труб) и трехсторонняя опорная стенка - ограждение сортовым прокатом с высотой 1 - 1,5 метра, выполняющая функцию поддерживания копен сена. Эта часть конструкции размещается на стрелу подъема КУНа. Стрела удлиняется для погрузки сена на грузовых автомобилях и прицепах. Рабочими органами стогометателя управляют с помощью выносных гидроцилиндров, которые шлангами и маслопроводами соединены с гидросистемой трактора. Установка КУНа на тракторе может выполняться самостоятельно. Перед тестированием устройства обязательно проверьте надежность соединений и креплений.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2952" y="3569208"/>
            <a:ext cx="5004816" cy="307543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10184" y="347472"/>
            <a:ext cx="8013192" cy="2849880"/>
          </a:xfrm>
          <a:prstGeom prst="rect">
            <a:avLst/>
          </a:prstGeom>
          <a:solidFill>
            <a:srgbClr val="CBDCB4"/>
          </a:solidFill>
        </p:spPr>
        <p:txBody>
          <a:bodyPr lIns="0" tIns="0" rIns="0" bIns="0">
            <a:noAutofit/>
          </a:bodyPr>
          <a:lstStyle/>
          <a:p>
            <a:pPr marL="279400" indent="0" algn="ctr">
              <a:spcAft>
                <a:spcPts val="2100"/>
              </a:spcAft>
            </a:pPr>
            <a:r>
              <a:rPr lang="ru" sz="3500" b="1">
                <a:solidFill>
                  <a:srgbClr val="C00000"/>
                </a:solidFill>
                <a:latin typeface="Calibri"/>
              </a:rPr>
              <a:t>Принцип работы</a:t>
            </a:r>
          </a:p>
          <a:p>
            <a:pPr indent="0" algn="just">
              <a:lnSpc>
                <a:spcPts val="2400"/>
              </a:lnSpc>
              <a:spcAft>
                <a:spcPts val="2100"/>
              </a:spcAft>
            </a:pPr>
            <a:r>
              <a:rPr lang="ru" sz="2400" b="1">
                <a:solidFill>
                  <a:srgbClr val="002060"/>
                </a:solidFill>
                <a:latin typeface="Calibri"/>
              </a:rPr>
              <a:t>При стоговании сена опускают грабельную решетку на землю перед копной и движением трактора вперед подводят грабельную решетку под копну. Подняв сено, подъезжают к стогу, опускают на него копну и с помощью гидравлики сдвигают копну с решетки на стог. Максимальная высота подъема 5-6 метров. КУНа-стогометатель может вместить 20 копен.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75432" y="219456"/>
            <a:ext cx="2990088" cy="402336"/>
          </a:xfrm>
          <a:prstGeom prst="rect">
            <a:avLst/>
          </a:prstGeom>
          <a:solidFill>
            <a:srgbClr val="CBDCB4"/>
          </a:solidFill>
        </p:spPr>
        <p:txBody>
          <a:bodyPr wrap="none" lIns="0" tIns="0" rIns="0" bIns="0">
            <a:noAutofit/>
          </a:bodyPr>
          <a:lstStyle/>
          <a:p>
            <a:pPr indent="0" algn="ctr">
              <a:spcAft>
                <a:spcPts val="3150"/>
              </a:spcAft>
            </a:pPr>
            <a:r>
              <a:rPr lang="ru" sz="4400" b="1">
                <a:solidFill>
                  <a:srgbClr val="C00000"/>
                </a:solidFill>
                <a:latin typeface="Calibri"/>
              </a:rPr>
              <a:t>Заключение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86968" y="1203960"/>
            <a:ext cx="7723632" cy="5184648"/>
          </a:xfrm>
          <a:prstGeom prst="rect">
            <a:avLst/>
          </a:prstGeom>
          <a:solidFill>
            <a:srgbClr val="98C163"/>
          </a:solidFill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2880"/>
              </a:lnSpc>
              <a:spcBef>
                <a:spcPts val="3150"/>
              </a:spcBef>
              <a:spcAft>
                <a:spcPts val="420"/>
              </a:spcAft>
            </a:pPr>
            <a:r>
              <a:rPr lang="ru" sz="2900" b="1">
                <a:solidFill>
                  <a:srgbClr val="002060"/>
                </a:solidFill>
                <a:latin typeface="Calibri"/>
              </a:rPr>
              <a:t>Перед каждым сенокосчиком встает рано или поздно вопрос: «Как облегчить работу сенокоса?». Вот и для этого, важен использование нашей конструкции, КУНа-стогометателя, которая улучшает, облегчает работу сенокосчика и повышает производительность труда.</a:t>
            </a:r>
          </a:p>
          <a:p>
            <a:pPr indent="0" algn="just">
              <a:lnSpc>
                <a:spcPts val="2880"/>
              </a:lnSpc>
            </a:pPr>
            <a:r>
              <a:rPr lang="ru" sz="2900" b="1">
                <a:solidFill>
                  <a:srgbClr val="002060"/>
                </a:solidFill>
                <a:latin typeface="Calibri"/>
              </a:rPr>
              <a:t>Стоимость универсального стогометателя высока, от 190 тысяч рублей. Нужно отметить, если вы располагаете достаточным количеством металла (выброшенного на свалку), то самостоятельное изготовление КУНа-стогометателя становится более выгодным.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548</Words>
  <Application>Microsoft Office PowerPoint</Application>
  <PresentationFormat>Экран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образования и науки РС(Я) МКУ «Управление образования» МР «Верхневилюйский улус (район)» Муниципальный этап  научно-практической конференции молодых исследователей “Шаг в будущее – Инникигэ хардыы”</dc:title>
  <dc:creator>внн</dc:creator>
  <cp:lastModifiedBy>Владислав</cp:lastModifiedBy>
  <cp:revision>3</cp:revision>
  <dcterms:modified xsi:type="dcterms:W3CDTF">2021-09-10T06:02:15Z</dcterms:modified>
</cp:coreProperties>
</file>